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5" r:id="rId14"/>
    <p:sldId id="277" r:id="rId15"/>
    <p:sldId id="276" r:id="rId16"/>
    <p:sldId id="278"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66909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docs.microsoft.com/en-us/azure/cost-management-billing/costs/tutorial-acm-create-budgets" TargetMode="External"/><Relationship Id="rId1" Type="http://schemas.openxmlformats.org/officeDocument/2006/relationships/slideLayout" Target="../slideLayouts/slideLayout12.xml"/><Relationship Id="rId6" Type="http://schemas.openxmlformats.org/officeDocument/2006/relationships/hyperlink" Target="https://www.microsoft.com/en-US/cloudskillschallenge/build/registration/2022" TargetMode="External"/><Relationship Id="rId5" Type="http://schemas.openxmlformats.org/officeDocument/2006/relationships/hyperlink" Target="https://www.nops.io/seven-best-azure-cost-management-tools-to-optimize-your-cloud-spending/"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174740" y="369200"/>
            <a:ext cx="6077204" cy="630260"/>
          </a:xfrm>
        </p:spPr>
        <p:txBody>
          <a:bodyPr/>
          <a:lstStyle/>
          <a:p>
            <a:r>
              <a:rPr lang="en-IN" sz="2800" dirty="0"/>
              <a:t>Rubric Points continued</a:t>
            </a:r>
          </a:p>
        </p:txBody>
      </p:sp>
      <p:pic>
        <p:nvPicPr>
          <p:cNvPr id="5" name="Picture 4">
            <a:extLst>
              <a:ext uri="{FF2B5EF4-FFF2-40B4-BE49-F238E27FC236}">
                <a16:creationId xmlns:a16="http://schemas.microsoft.com/office/drawing/2014/main" id="{F396AF06-11C5-3420-B531-09F2700DC8A6}"/>
              </a:ext>
            </a:extLst>
          </p:cNvPr>
          <p:cNvPicPr>
            <a:picLocks noChangeAspect="1"/>
          </p:cNvPicPr>
          <p:nvPr/>
        </p:nvPicPr>
        <p:blipFill>
          <a:blip r:embed="rId2"/>
          <a:stretch>
            <a:fillRect/>
          </a:stretch>
        </p:blipFill>
        <p:spPr>
          <a:xfrm>
            <a:off x="258725" y="1141228"/>
            <a:ext cx="8626549" cy="3732309"/>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128887"/>
            <a:ext cx="6051394" cy="647100"/>
          </a:xfrm>
        </p:spPr>
        <p:txBody>
          <a:bodyPr/>
          <a:lstStyle/>
          <a:p>
            <a:r>
              <a:rPr lang="en-IN" sz="2800" dirty="0"/>
              <a:t>Rubric Points continued</a:t>
            </a:r>
          </a:p>
        </p:txBody>
      </p:sp>
      <p:pic>
        <p:nvPicPr>
          <p:cNvPr id="4" name="Picture 3">
            <a:extLst>
              <a:ext uri="{FF2B5EF4-FFF2-40B4-BE49-F238E27FC236}">
                <a16:creationId xmlns:a16="http://schemas.microsoft.com/office/drawing/2014/main" id="{EE21AEAA-9473-A3BD-B6E0-681008462619}"/>
              </a:ext>
            </a:extLst>
          </p:cNvPr>
          <p:cNvPicPr>
            <a:picLocks noChangeAspect="1"/>
          </p:cNvPicPr>
          <p:nvPr/>
        </p:nvPicPr>
        <p:blipFill>
          <a:blip r:embed="rId2"/>
          <a:stretch>
            <a:fillRect/>
          </a:stretch>
        </p:blipFill>
        <p:spPr>
          <a:xfrm>
            <a:off x="443023" y="683839"/>
            <a:ext cx="8257954" cy="4238626"/>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16195" y="365143"/>
            <a:ext cx="6051394" cy="647100"/>
          </a:xfrm>
        </p:spPr>
        <p:txBody>
          <a:bodyPr/>
          <a:lstStyle/>
          <a:p>
            <a:r>
              <a:rPr lang="en-IN" sz="2800" dirty="0"/>
              <a:t>Rubric Points continued</a:t>
            </a:r>
          </a:p>
        </p:txBody>
      </p:sp>
      <p:pic>
        <p:nvPicPr>
          <p:cNvPr id="5" name="Picture 4">
            <a:extLst>
              <a:ext uri="{FF2B5EF4-FFF2-40B4-BE49-F238E27FC236}">
                <a16:creationId xmlns:a16="http://schemas.microsoft.com/office/drawing/2014/main" id="{66F55F8D-9989-67F5-9DFB-9A0A07B5A3A4}"/>
              </a:ext>
            </a:extLst>
          </p:cNvPr>
          <p:cNvPicPr>
            <a:picLocks noChangeAspect="1"/>
          </p:cNvPicPr>
          <p:nvPr/>
        </p:nvPicPr>
        <p:blipFill>
          <a:blip r:embed="rId3"/>
          <a:stretch>
            <a:fillRect/>
          </a:stretch>
        </p:blipFill>
        <p:spPr>
          <a:xfrm>
            <a:off x="216195" y="1325526"/>
            <a:ext cx="8711610" cy="2204483"/>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1"/>
            <a:ext cx="7349371" cy="652130"/>
          </a:xfrm>
        </p:spPr>
        <p:txBody>
          <a:bodyPr/>
          <a:lstStyle/>
          <a:p>
            <a:r>
              <a:rPr lang="en-US" sz="3600" dirty="0"/>
              <a:t>Governance in Microsoft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851123"/>
            <a:ext cx="8100222" cy="3635816"/>
          </a:xfrm>
        </p:spPr>
        <p:txBody>
          <a:bodyPr/>
          <a:lstStyle/>
          <a:p>
            <a:pPr algn="just">
              <a:buFont typeface="Arial" panose="020B0604020202020204" pitchFamily="34" charset="0"/>
              <a:buChar char="•"/>
            </a:pPr>
            <a:r>
              <a:rPr lang="en-US" sz="1300" b="1" dirty="0">
                <a:solidFill>
                  <a:schemeClr val="bg1"/>
                </a:solidFill>
              </a:rPr>
              <a:t>Azure Policy </a:t>
            </a:r>
            <a:r>
              <a:rPr lang="en-US" sz="1300" b="1" dirty="0"/>
              <a:t>allows you to create, assign, and manage policy definitions to enforce rules for your resources. Azure Policies keeps those resources in compliance with your corporate standards.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Role Based Access Control </a:t>
            </a:r>
            <a:r>
              <a:rPr lang="en-US" sz="1300" b="1" dirty="0"/>
              <a:t>to manage who can access specific features, resources or implement new technologies.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Tenant and subscription management for d</a:t>
            </a:r>
            <a:r>
              <a:rPr lang="en-US" sz="1300" b="1" dirty="0"/>
              <a:t>eciding on the amount of tenants and subscriptions is something you want to get right from the start. Architecting the right structure for your tenants and subscriptions is a foundation of good governance.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Resource Tagging for organizing resources for cost management, technical management or just to create an overview. Without </a:t>
            </a:r>
            <a:r>
              <a:rPr lang="en-US" sz="1300" b="1" dirty="0" err="1"/>
              <a:t>organising</a:t>
            </a:r>
            <a:r>
              <a:rPr lang="en-US" sz="1300" b="1" dirty="0"/>
              <a:t> your resources things can become complicated.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Azure Cost Management to track cloud usage and expenditures for your Azure resources and other cloud providers. </a:t>
            </a:r>
            <a:endParaRPr lang="en-IN" sz="1300" dirty="0"/>
          </a:p>
        </p:txBody>
      </p:sp>
    </p:spTree>
    <p:extLst>
      <p:ext uri="{BB962C8B-B14F-4D97-AF65-F5344CB8AC3E}">
        <p14:creationId xmlns:p14="http://schemas.microsoft.com/office/powerpoint/2010/main" val="391270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638530" y="283535"/>
            <a:ext cx="8100222" cy="567588"/>
          </a:xfrm>
        </p:spPr>
        <p:txBody>
          <a:bodyPr/>
          <a:lstStyle/>
          <a:p>
            <a:r>
              <a:rPr lang="en-US" sz="3200" dirty="0"/>
              <a:t>Why to implement governance on Azure?</a:t>
            </a:r>
            <a:br>
              <a:rPr lang="en-US" sz="3600" dirty="0"/>
            </a:b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638530" y="851123"/>
            <a:ext cx="8100222" cy="3182161"/>
          </a:xfrm>
        </p:spPr>
        <p:txBody>
          <a:bodyPr/>
          <a:lstStyle/>
          <a:p>
            <a:pPr algn="just">
              <a:buFont typeface="Arial" panose="020B0604020202020204" pitchFamily="34" charset="0"/>
              <a:buChar char="•"/>
            </a:pPr>
            <a:r>
              <a:rPr lang="en-US" sz="1300" b="1" dirty="0">
                <a:solidFill>
                  <a:schemeClr val="bg1"/>
                </a:solidFill>
              </a:rPr>
              <a:t>Security &amp; compliance : Customers will demand some form of compliance, trust and security. And if you want to scale your business, you want that too. Through governance, resources can be configured consistently to manage security and compliance risks.</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Consistency : In Azure you can choose to deploy a wide variety of technologies, scale your resources as big as you want and deploy them in whichever region you want. The fact that you have those capabilities does not mean you have to provide everyone with the ability to use all of them. In fact, you want to focus on specific technologies and make sure your team deploys them the way that you and your customers expect them to be deployed.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Controlling your costs : Implementing the correct guard rails will make your costs predictable.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Transparency : Controlling who has access to what, what’s running where and who is using it also gives you the possibility to be transparent to your customers.</a:t>
            </a:r>
            <a:endParaRPr lang="en-US" sz="1300" b="1" dirty="0">
              <a:solidFill>
                <a:schemeClr val="tx1"/>
              </a:solidFill>
            </a:endParaRPr>
          </a:p>
        </p:txBody>
      </p:sp>
    </p:spTree>
    <p:extLst>
      <p:ext uri="{BB962C8B-B14F-4D97-AF65-F5344CB8AC3E}">
        <p14:creationId xmlns:p14="http://schemas.microsoft.com/office/powerpoint/2010/main" val="138008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1"/>
            <a:ext cx="7453449" cy="2256524"/>
          </a:xfrm>
        </p:spPr>
        <p:txBody>
          <a:bodyPr/>
          <a:lstStyle/>
          <a:p>
            <a:pPr algn="just">
              <a:buFont typeface="Arial" panose="020B0604020202020204" pitchFamily="34" charset="0"/>
              <a:buChar char="•"/>
            </a:pPr>
            <a:r>
              <a:rPr lang="en-IN" sz="1600" dirty="0"/>
              <a:t>Set up Azure Policy in the Project Submission similar to what you have done in Lab Exercise </a:t>
            </a:r>
            <a:r>
              <a:rPr lang="en-US" sz="1600" dirty="0"/>
              <a:t>Azure Policy to add Resource Tags.</a:t>
            </a:r>
          </a:p>
          <a:p>
            <a:pPr marL="114300" indent="0" algn="just"/>
            <a:endParaRPr lang="en-US" sz="1600" dirty="0"/>
          </a:p>
          <a:p>
            <a:pPr>
              <a:buFont typeface="Arial" panose="020B0604020202020204" pitchFamily="34" charset="0"/>
              <a:buChar char="•"/>
            </a:pPr>
            <a:r>
              <a:rPr lang="en-US" dirty="0"/>
              <a:t>Many Students keep on asking that in Step-3 Azure Cost Management, Task 3 to 7 are identical ?</a:t>
            </a:r>
          </a:p>
          <a:p>
            <a:pPr>
              <a:buFont typeface="Arial" panose="020B0604020202020204" pitchFamily="34" charset="0"/>
              <a:buChar char="•"/>
            </a:pPr>
            <a:endParaRPr lang="en-US" dirty="0"/>
          </a:p>
          <a:p>
            <a:pPr>
              <a:buFont typeface="Arial" panose="020B0604020202020204" pitchFamily="34" charset="0"/>
              <a:buChar char="•"/>
            </a:pPr>
            <a:r>
              <a:rPr lang="en-US" dirty="0"/>
              <a:t>If you have carefully gone through the Content of this Part, done all the Lab Exercises then you might not face any Problem completing this Project.</a:t>
            </a: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630394"/>
            <a:ext cx="6985098" cy="2114064"/>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bg1"/>
                </a:solidFill>
                <a:hlinkClick r:id="rId2">
                  <a:extLst>
                    <a:ext uri="{A12FA001-AC4F-418D-AE19-62706E023703}">
                      <ahyp:hlinkClr xmlns:ahyp="http://schemas.microsoft.com/office/drawing/2018/hyperlinkcolor" val="tx"/>
                    </a:ext>
                  </a:extLst>
                </a:hlinkClick>
              </a:rPr>
              <a:t>Azure Budgets</a:t>
            </a:r>
            <a:r>
              <a:rPr lang="en-IN" b="1" dirty="0">
                <a:solidFill>
                  <a:schemeClr val="bg1"/>
                </a:solidFill>
              </a:rPr>
              <a:t> </a:t>
            </a:r>
            <a:r>
              <a:rPr lang="en-IN" dirty="0"/>
              <a:t>?</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optimize your cloud spending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r>
              <a:rPr lang="en-IN" dirty="0"/>
              <a:t>Want a Free Voucher for Microsoft Certification Exam ? Do give a </a:t>
            </a:r>
            <a:r>
              <a:rPr lang="en-IN" dirty="0">
                <a:solidFill>
                  <a:schemeClr val="bg1"/>
                </a:solidFill>
                <a:hlinkClick r:id="rId6">
                  <a:extLst>
                    <a:ext uri="{A12FA001-AC4F-418D-AE19-62706E023703}">
                      <ahyp:hlinkClr xmlns:ahyp="http://schemas.microsoft.com/office/drawing/2018/hyperlinkcolor" val="tx"/>
                    </a:ext>
                  </a:extLst>
                </a:hlinkClick>
              </a:rPr>
              <a:t>Read</a:t>
            </a:r>
            <a:r>
              <a:rPr lang="en-IN" dirty="0"/>
              <a:t>.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31526" y="287769"/>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517019" y="934869"/>
            <a:ext cx="8109962" cy="401641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812</Words>
  <Application>Microsoft Office PowerPoint</Application>
  <PresentationFormat>On-screen Show (16:9)</PresentationFormat>
  <Paragraphs>67</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Light</vt:lpstr>
      <vt:lpstr>Open Sans SemiBold</vt:lpstr>
      <vt:lpstr>Arial</vt:lpstr>
      <vt:lpstr>Open Sans</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Governance in Microsoft Azure</vt:lpstr>
      <vt:lpstr>Why to implement governance on Azure? </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73</cp:revision>
  <dcterms:modified xsi:type="dcterms:W3CDTF">2022-05-29T01:17:05Z</dcterms:modified>
</cp:coreProperties>
</file>